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55" d="100"/>
          <a:sy n="55" d="100"/>
        </p:scale>
        <p:origin x="54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8/20/2021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4059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8/20/2021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3659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8/20/2021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2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8/20/2021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2994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DFA1846-DA80-1C48-A609-854EA85C59AD}" type="datetimeFigureOut">
              <a:rPr lang="en-US" smtClean="0"/>
              <a:pPr/>
              <a:t>8/20/2021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120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8/20/2021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86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8/20/2021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120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8/20/2021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886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8/20/2021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316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8/20/2021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3398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8/20/2021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2262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9B482E8-6E0E-1B4F-B1FD-C69DB9E858D9}" type="datetimeFigureOut">
              <a:rPr lang="en-US" smtClean="0"/>
              <a:pPr/>
              <a:t>8/20/2021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357916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4050" y="1803404"/>
            <a:ext cx="9448800" cy="1825096"/>
          </a:xfrm>
        </p:spPr>
        <p:txBody>
          <a:bodyPr>
            <a:normAutofit fontScale="90000"/>
          </a:bodyPr>
          <a:lstStyle/>
          <a:p>
            <a:r>
              <a:rPr lang="en-IN" dirty="0" smtClean="0"/>
              <a:t>Customer Retention Analysis</a:t>
            </a:r>
            <a:endParaRPr lang="en-IN" dirty="0"/>
          </a:p>
        </p:txBody>
      </p:sp>
      <p:sp>
        <p:nvSpPr>
          <p:cNvPr id="3" name="Subtitle 2"/>
          <p:cNvSpPr>
            <a:spLocks noGrp="1"/>
          </p:cNvSpPr>
          <p:nvPr>
            <p:ph type="subTitle" idx="1"/>
          </p:nvPr>
        </p:nvSpPr>
        <p:spPr/>
        <p:txBody>
          <a:bodyPr>
            <a:normAutofit/>
          </a:bodyPr>
          <a:lstStyle/>
          <a:p>
            <a:r>
              <a:rPr lang="en-IN" dirty="0" smtClean="0"/>
              <a:t>											For Indian e-commerce websites.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420" y="3887527"/>
            <a:ext cx="1329796" cy="13297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5400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71499"/>
            <a:ext cx="10058400" cy="5724525"/>
          </a:xfrm>
        </p:spPr>
        <p:txBody>
          <a:bodyPr/>
          <a:lstStyle/>
          <a:p>
            <a:r>
              <a:rPr lang="en-IN" dirty="0" smtClean="0"/>
              <a:t>Most of the buyers believe that the content on a e-commerce website must be easy to read and understand</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smtClean="0"/>
          </a:p>
          <a:p>
            <a:pPr marL="0" indent="0">
              <a:buNone/>
            </a:pPr>
            <a:endParaRPr lang="en-IN" dirty="0"/>
          </a:p>
          <a:p>
            <a:r>
              <a:rPr lang="en-IN" dirty="0" smtClean="0"/>
              <a:t>Here the expectations of the buyer is met by almost all the company, however the majority population mentioned Flipkart and Amazon.</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395" y="1285487"/>
            <a:ext cx="4404394" cy="36484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413" y="1023511"/>
            <a:ext cx="2717743" cy="4243814"/>
          </a:xfrm>
          <a:prstGeom prst="rect">
            <a:avLst/>
          </a:prstGeom>
        </p:spPr>
      </p:pic>
    </p:spTree>
    <p:extLst>
      <p:ext uri="{BB962C8B-B14F-4D97-AF65-F5344CB8AC3E}">
        <p14:creationId xmlns:p14="http://schemas.microsoft.com/office/powerpoint/2010/main" val="373215643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81025"/>
            <a:ext cx="10058400" cy="5705475"/>
          </a:xfrm>
        </p:spPr>
        <p:txBody>
          <a:bodyPr/>
          <a:lstStyle/>
          <a:p>
            <a:pPr marL="0" indent="0">
              <a:buNone/>
            </a:pPr>
            <a:r>
              <a:rPr lang="en-IN" dirty="0" smtClean="0"/>
              <a:t>Buyers believe that the user satisfaction cannot exist without trust in an e-commerce website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Here we can clearly see from the above graphs, Amazon tops the list for the trust they have gained among the buyers.</a:t>
            </a:r>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90239"/>
            <a:ext cx="3882894" cy="36627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443" y="923464"/>
            <a:ext cx="2928530" cy="4629612"/>
          </a:xfrm>
          <a:prstGeom prst="rect">
            <a:avLst/>
          </a:prstGeom>
        </p:spPr>
      </p:pic>
    </p:spTree>
    <p:extLst>
      <p:ext uri="{BB962C8B-B14F-4D97-AF65-F5344CB8AC3E}">
        <p14:creationId xmlns:p14="http://schemas.microsoft.com/office/powerpoint/2010/main" val="300584011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71500"/>
            <a:ext cx="10058400" cy="5676900"/>
          </a:xfrm>
        </p:spPr>
        <p:txBody>
          <a:bodyPr/>
          <a:lstStyle/>
          <a:p>
            <a:pPr marL="0" indent="0">
              <a:buNone/>
            </a:pPr>
            <a:r>
              <a:rPr lang="en-IN" dirty="0" smtClean="0"/>
              <a:t>Buyers trust that online retail store </a:t>
            </a:r>
            <a:r>
              <a:rPr lang="en-US" dirty="0"/>
              <a:t>will fulfill its part of the transaction at the stipulated </a:t>
            </a:r>
            <a:r>
              <a:rPr lang="en-US" dirty="0" smtClean="0"/>
              <a:t>time, which is delivering products on time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r>
              <a:rPr lang="en-US" dirty="0" smtClean="0"/>
              <a:t>Buyers believe that Amazon and Flipkart deliver the order faster than other e-commerce website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23577"/>
            <a:ext cx="4700579" cy="3958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793" y="1223577"/>
            <a:ext cx="3359432" cy="4223498"/>
          </a:xfrm>
          <a:prstGeom prst="rect">
            <a:avLst/>
          </a:prstGeom>
        </p:spPr>
      </p:pic>
    </p:spTree>
    <p:extLst>
      <p:ext uri="{BB962C8B-B14F-4D97-AF65-F5344CB8AC3E}">
        <p14:creationId xmlns:p14="http://schemas.microsoft.com/office/powerpoint/2010/main" val="159674904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71500"/>
            <a:ext cx="10058400" cy="5657850"/>
          </a:xfrm>
        </p:spPr>
        <p:txBody>
          <a:bodyPr>
            <a:normAutofit/>
          </a:bodyPr>
          <a:lstStyle/>
          <a:p>
            <a:pPr marL="0" indent="0">
              <a:buNone/>
            </a:pPr>
            <a:r>
              <a:rPr lang="en-IN" dirty="0" smtClean="0"/>
              <a:t>Buyer’s prefer to have availability of online assistance through multiple channels in order to buy with confidence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When it comes to availability of online assistance to multiple channels, Flipkart and Amazon tops the list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66438"/>
            <a:ext cx="4787759" cy="41342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150" y="1266438"/>
            <a:ext cx="3193554" cy="4286637"/>
          </a:xfrm>
          <a:prstGeom prst="rect">
            <a:avLst/>
          </a:prstGeom>
        </p:spPr>
      </p:pic>
    </p:spTree>
    <p:extLst>
      <p:ext uri="{BB962C8B-B14F-4D97-AF65-F5344CB8AC3E}">
        <p14:creationId xmlns:p14="http://schemas.microsoft.com/office/powerpoint/2010/main" val="2780431325"/>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19125"/>
            <a:ext cx="10058400" cy="5600700"/>
          </a:xfrm>
        </p:spPr>
        <p:txBody>
          <a:bodyPr/>
          <a:lstStyle/>
          <a:p>
            <a:pPr marL="0" indent="0">
              <a:buNone/>
            </a:pPr>
            <a:r>
              <a:rPr lang="en-IN" dirty="0" smtClean="0"/>
              <a:t>Buyers prefer to have convenient payment methods, when making a online purchase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r>
              <a:rPr lang="en-IN" dirty="0" smtClean="0"/>
              <a:t>Again, Flipkart and Amazon provides the convenience of multiple payment options.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624" y="1214065"/>
            <a:ext cx="4265453" cy="37389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94" y="959817"/>
            <a:ext cx="3045331" cy="4801991"/>
          </a:xfrm>
          <a:prstGeom prst="rect">
            <a:avLst/>
          </a:prstGeom>
        </p:spPr>
      </p:pic>
    </p:spTree>
    <p:extLst>
      <p:ext uri="{BB962C8B-B14F-4D97-AF65-F5344CB8AC3E}">
        <p14:creationId xmlns:p14="http://schemas.microsoft.com/office/powerpoint/2010/main" val="8443469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09600"/>
            <a:ext cx="10058400" cy="5562600"/>
          </a:xfrm>
        </p:spPr>
        <p:txBody>
          <a:bodyPr>
            <a:normAutofit fontScale="92500" lnSpcReduction="10000"/>
          </a:bodyPr>
          <a:lstStyle/>
          <a:p>
            <a:pPr marL="0" indent="0">
              <a:buNone/>
            </a:pPr>
            <a:r>
              <a:rPr lang="en-IN" dirty="0" smtClean="0"/>
              <a:t>Most important part according to the buyer is that a e-commerce website should be able to provide complete privacy to its buyers in-order to shop with confidence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pPr marL="0" indent="0">
              <a:buNone/>
            </a:pPr>
            <a:r>
              <a:rPr lang="en-IN" dirty="0" smtClean="0"/>
              <a:t>We can clearly see that most of the buyers agree that Amazon and Flipkart are able to provide complete privacy to its buyers.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85498"/>
            <a:ext cx="4479056" cy="39627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199" y="1285498"/>
            <a:ext cx="2579602" cy="4158950"/>
          </a:xfrm>
          <a:prstGeom prst="rect">
            <a:avLst/>
          </a:prstGeom>
        </p:spPr>
      </p:pic>
    </p:spTree>
    <p:extLst>
      <p:ext uri="{BB962C8B-B14F-4D97-AF65-F5344CB8AC3E}">
        <p14:creationId xmlns:p14="http://schemas.microsoft.com/office/powerpoint/2010/main" val="934040050"/>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00075"/>
            <a:ext cx="10058400" cy="5667375"/>
          </a:xfrm>
        </p:spPr>
        <p:txBody>
          <a:bodyPr/>
          <a:lstStyle/>
          <a:p>
            <a:pPr marL="0" indent="0">
              <a:buNone/>
            </a:pPr>
            <a:r>
              <a:rPr lang="en-IN" dirty="0" smtClean="0"/>
              <a:t>Buyers believe that a visually appealing website is necessary and it gives a sense of satisfaction when the quality of website is good</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smtClean="0"/>
              <a:t>Even when it comes to visually appealing and good quality website, most of the buyers voted for Amazon and Flipkart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61689"/>
            <a:ext cx="4474186" cy="37484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245" y="1056810"/>
            <a:ext cx="2857791" cy="4567246"/>
          </a:xfrm>
          <a:prstGeom prst="rect">
            <a:avLst/>
          </a:prstGeom>
        </p:spPr>
      </p:pic>
    </p:spTree>
    <p:extLst>
      <p:ext uri="{BB962C8B-B14F-4D97-AF65-F5344CB8AC3E}">
        <p14:creationId xmlns:p14="http://schemas.microsoft.com/office/powerpoint/2010/main" val="81732240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90549"/>
            <a:ext cx="10058400" cy="5629275"/>
          </a:xfrm>
        </p:spPr>
        <p:txBody>
          <a:bodyPr>
            <a:normAutofit fontScale="92500" lnSpcReduction="10000"/>
          </a:bodyPr>
          <a:lstStyle/>
          <a:p>
            <a:pPr marL="0" indent="0">
              <a:buNone/>
            </a:pPr>
            <a:r>
              <a:rPr lang="en-IN" dirty="0" smtClean="0"/>
              <a:t>Buyers believe that ease of navigation is important in a e-commerce website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r>
              <a:rPr lang="en-IN" dirty="0" smtClean="0"/>
              <a:t> </a:t>
            </a:r>
          </a:p>
          <a:p>
            <a:pPr marL="0" indent="0">
              <a:buNone/>
            </a:pPr>
            <a:r>
              <a:rPr lang="en-IN" dirty="0" smtClean="0"/>
              <a:t>Most of the people </a:t>
            </a:r>
            <a:r>
              <a:rPr lang="en-IN" dirty="0"/>
              <a:t>voted for Amazon.in, Flipkart.com, Paytm.com, </a:t>
            </a:r>
            <a:r>
              <a:rPr lang="en-IN" dirty="0" smtClean="0"/>
              <a:t>Myntra.com and Snapdeal.com that their websites are easy to use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080815"/>
            <a:ext cx="4334480" cy="38962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74" y="994898"/>
            <a:ext cx="2980628" cy="4539127"/>
          </a:xfrm>
          <a:prstGeom prst="rect">
            <a:avLst/>
          </a:prstGeom>
        </p:spPr>
      </p:pic>
    </p:spTree>
    <p:extLst>
      <p:ext uri="{BB962C8B-B14F-4D97-AF65-F5344CB8AC3E}">
        <p14:creationId xmlns:p14="http://schemas.microsoft.com/office/powerpoint/2010/main" val="380268554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81025"/>
            <a:ext cx="10058400" cy="5591175"/>
          </a:xfrm>
        </p:spPr>
        <p:txBody>
          <a:bodyPr>
            <a:normAutofit lnSpcReduction="10000"/>
          </a:bodyPr>
          <a:lstStyle/>
          <a:p>
            <a:pPr marL="0" indent="0">
              <a:buNone/>
            </a:pPr>
            <a:r>
              <a:rPr lang="en-IN" dirty="0" smtClean="0"/>
              <a:t>Buyers agree that a good e-commerce website should offer a </a:t>
            </a:r>
            <a:r>
              <a:rPr lang="en-US" dirty="0" smtClean="0"/>
              <a:t>wide variety </a:t>
            </a:r>
            <a:r>
              <a:rPr lang="en-US" dirty="0"/>
              <a:t>of </a:t>
            </a:r>
            <a:r>
              <a:rPr lang="en-US" dirty="0" smtClean="0"/>
              <a:t>products over the categories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As per the answers from the buyers, Amazon and Flipkart are topping the list for offering wide variety of products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261675"/>
            <a:ext cx="4705443" cy="40342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831" y="1128497"/>
            <a:ext cx="3156522" cy="4329328"/>
          </a:xfrm>
          <a:prstGeom prst="rect">
            <a:avLst/>
          </a:prstGeom>
        </p:spPr>
      </p:pic>
    </p:spTree>
    <p:extLst>
      <p:ext uri="{BB962C8B-B14F-4D97-AF65-F5344CB8AC3E}">
        <p14:creationId xmlns:p14="http://schemas.microsoft.com/office/powerpoint/2010/main" val="2808208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61975"/>
            <a:ext cx="10058400" cy="5686425"/>
          </a:xfrm>
        </p:spPr>
        <p:txBody>
          <a:bodyPr/>
          <a:lstStyle/>
          <a:p>
            <a:pPr marL="0" indent="0">
              <a:buNone/>
            </a:pPr>
            <a:r>
              <a:rPr lang="en-IN" dirty="0" smtClean="0"/>
              <a:t>So far we have seen the supporting factors that Amazon and Flipkart have higher retention rate because they offer higher satisfaction through what they have to offer to the customers in their e-commerce sites.</a:t>
            </a:r>
          </a:p>
          <a:p>
            <a:pPr marL="0" indent="0">
              <a:buNone/>
            </a:pPr>
            <a:r>
              <a:rPr lang="en-IN" dirty="0" smtClean="0"/>
              <a:t>This doesn’t imply that the other e-commerce sites have lower retention rate and we would need a proof for the same. </a:t>
            </a:r>
            <a:endParaRPr lang="en-IN" dirty="0"/>
          </a:p>
          <a:p>
            <a:pPr marL="0" indent="0">
              <a:buNone/>
            </a:pPr>
            <a:r>
              <a:rPr lang="en-IN" dirty="0" smtClean="0"/>
              <a:t>Therefore, we would need to analyse the data more to look at few factors that contribute to the lower retention rate for other e-commerce sites.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637" y="3195637"/>
            <a:ext cx="3871808" cy="2576513"/>
          </a:xfrm>
          <a:prstGeom prst="rect">
            <a:avLst/>
          </a:prstGeom>
        </p:spPr>
      </p:pic>
    </p:spTree>
    <p:extLst>
      <p:ext uri="{BB962C8B-B14F-4D97-AF65-F5344CB8AC3E}">
        <p14:creationId xmlns:p14="http://schemas.microsoft.com/office/powerpoint/2010/main" val="2252806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Contents</a:t>
            </a:r>
            <a:endParaRPr lang="en-IN" dirty="0"/>
          </a:p>
        </p:txBody>
      </p:sp>
      <p:sp>
        <p:nvSpPr>
          <p:cNvPr id="3" name="Content Placeholder 2"/>
          <p:cNvSpPr>
            <a:spLocks noGrp="1"/>
          </p:cNvSpPr>
          <p:nvPr>
            <p:ph idx="1"/>
          </p:nvPr>
        </p:nvSpPr>
        <p:spPr/>
        <p:txBody>
          <a:bodyPr/>
          <a:lstStyle/>
          <a:p>
            <a:r>
              <a:rPr lang="en-IN" dirty="0" smtClean="0"/>
              <a:t> Introduction</a:t>
            </a:r>
          </a:p>
          <a:p>
            <a:r>
              <a:rPr lang="en-IN" dirty="0" smtClean="0"/>
              <a:t>What is Customer Retention and its benefits</a:t>
            </a:r>
          </a:p>
          <a:p>
            <a:r>
              <a:rPr lang="en-IN" dirty="0" smtClean="0"/>
              <a:t>Tools, Dataset and Assumption</a:t>
            </a:r>
          </a:p>
          <a:p>
            <a:r>
              <a:rPr lang="en-IN" dirty="0" smtClean="0"/>
              <a:t>Analysis</a:t>
            </a:r>
          </a:p>
          <a:p>
            <a:r>
              <a:rPr lang="en-IN" dirty="0" smtClean="0"/>
              <a:t>Conclusion</a:t>
            </a:r>
          </a:p>
          <a:p>
            <a:r>
              <a:rPr lang="en-IN" dirty="0" smtClean="0"/>
              <a:t>Limitations and Scope for future work</a:t>
            </a:r>
          </a:p>
          <a:p>
            <a:endParaRPr lang="en-IN" dirty="0" smtClean="0"/>
          </a:p>
          <a:p>
            <a:endParaRPr lang="en-IN" dirty="0" smtClean="0"/>
          </a:p>
          <a:p>
            <a:endParaRPr lang="en-IN" dirty="0"/>
          </a:p>
        </p:txBody>
      </p:sp>
    </p:spTree>
    <p:extLst>
      <p:ext uri="{BB962C8B-B14F-4D97-AF65-F5344CB8AC3E}">
        <p14:creationId xmlns:p14="http://schemas.microsoft.com/office/powerpoint/2010/main" val="2430283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95325"/>
            <a:ext cx="10058400" cy="5476875"/>
          </a:xfrm>
        </p:spPr>
        <p:txBody>
          <a:bodyPr/>
          <a:lstStyle/>
          <a:p>
            <a:pPr marL="0" indent="0">
              <a:buNone/>
            </a:pPr>
            <a:r>
              <a:rPr lang="en-IN" dirty="0" smtClean="0"/>
              <a:t>Buyers agree that the e-commerce sites should offer good processing speed for a better buyer experience, which makes customers to buy from them again. However, the highest number of buyers voted that the sites like </a:t>
            </a:r>
            <a:r>
              <a:rPr lang="en-IN" dirty="0" err="1" smtClean="0"/>
              <a:t>Myntra</a:t>
            </a:r>
            <a:r>
              <a:rPr lang="en-IN" dirty="0" smtClean="0"/>
              <a:t> and </a:t>
            </a:r>
            <a:r>
              <a:rPr lang="en-IN" dirty="0" err="1" smtClean="0"/>
              <a:t>Paytm</a:t>
            </a:r>
            <a:r>
              <a:rPr lang="en-IN" dirty="0" smtClean="0"/>
              <a:t> fail to offer the same.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304" y="1833243"/>
            <a:ext cx="4217221" cy="38859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113" y="1542586"/>
            <a:ext cx="3448996" cy="4629614"/>
          </a:xfrm>
          <a:prstGeom prst="rect">
            <a:avLst/>
          </a:prstGeom>
        </p:spPr>
      </p:pic>
    </p:spTree>
    <p:extLst>
      <p:ext uri="{BB962C8B-B14F-4D97-AF65-F5344CB8AC3E}">
        <p14:creationId xmlns:p14="http://schemas.microsoft.com/office/powerpoint/2010/main" val="2339268932"/>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66750"/>
            <a:ext cx="10058400" cy="5505450"/>
          </a:xfrm>
        </p:spPr>
        <p:txBody>
          <a:bodyPr/>
          <a:lstStyle/>
          <a:p>
            <a:pPr marL="0" indent="0">
              <a:buNone/>
            </a:pPr>
            <a:r>
              <a:rPr lang="en-IN" dirty="0" smtClean="0"/>
              <a:t>Buyers believed that having convenient payment methods are necessary in a e-commerce website. As we can see most of the buyers voted that </a:t>
            </a:r>
            <a:r>
              <a:rPr lang="en-IN" dirty="0" err="1"/>
              <a:t>S</a:t>
            </a:r>
            <a:r>
              <a:rPr lang="en-IN" dirty="0" err="1" smtClean="0"/>
              <a:t>napdeal</a:t>
            </a:r>
            <a:r>
              <a:rPr lang="en-IN" dirty="0" smtClean="0"/>
              <a:t> and Amazon provided limited payment modes</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697" y="1600049"/>
            <a:ext cx="4247999" cy="36388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510" y="1333085"/>
            <a:ext cx="3838924" cy="4571543"/>
          </a:xfrm>
          <a:prstGeom prst="rect">
            <a:avLst/>
          </a:prstGeom>
        </p:spPr>
      </p:pic>
    </p:spTree>
    <p:extLst>
      <p:ext uri="{BB962C8B-B14F-4D97-AF65-F5344CB8AC3E}">
        <p14:creationId xmlns:p14="http://schemas.microsoft.com/office/powerpoint/2010/main" val="947813717"/>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47699"/>
            <a:ext cx="10058400" cy="5655747"/>
          </a:xfrm>
        </p:spPr>
        <p:txBody>
          <a:bodyPr>
            <a:normAutofit/>
          </a:bodyPr>
          <a:lstStyle/>
          <a:p>
            <a:pPr marL="0" indent="0">
              <a:buNone/>
            </a:pPr>
            <a:r>
              <a:rPr lang="en-IN" dirty="0" smtClean="0"/>
              <a:t>From the below analysis, we can say that the comparisons between companies that offered quicker delivery of the products and the companies that had longer delivery periods according to the buyers, who believed that receiving the products on time/faster was required to make a purchase decision. Here </a:t>
            </a:r>
            <a:r>
              <a:rPr lang="en-IN" dirty="0" err="1" smtClean="0"/>
              <a:t>Paytm</a:t>
            </a:r>
            <a:r>
              <a:rPr lang="en-IN" dirty="0" smtClean="0"/>
              <a:t> and </a:t>
            </a:r>
            <a:r>
              <a:rPr lang="en-IN" dirty="0" err="1" smtClean="0"/>
              <a:t>Snapdeal</a:t>
            </a:r>
            <a:r>
              <a:rPr lang="en-IN" dirty="0" smtClean="0"/>
              <a:t> has longer delivery periods</a:t>
            </a:r>
          </a:p>
          <a:p>
            <a:pPr marL="0" indent="0">
              <a:buNone/>
            </a:pPr>
            <a:endParaRPr lang="en-IN" dirty="0" smtClean="0"/>
          </a:p>
          <a:p>
            <a:pPr marL="0" indent="0">
              <a:buNone/>
            </a:pPr>
            <a:endParaRPr lang="en-IN" dirty="0"/>
          </a:p>
        </p:txBody>
      </p:sp>
      <p:pic>
        <p:nvPicPr>
          <p:cNvPr id="5" name="Picture 4"/>
          <p:cNvPicPr>
            <a:picLocks noChangeAspect="1"/>
          </p:cNvPicPr>
          <p:nvPr/>
        </p:nvPicPr>
        <p:blipFill>
          <a:blip r:embed="rId2"/>
          <a:stretch>
            <a:fillRect/>
          </a:stretch>
        </p:blipFill>
        <p:spPr>
          <a:xfrm>
            <a:off x="1225530" y="2078553"/>
            <a:ext cx="3359187" cy="42248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048" y="1945203"/>
            <a:ext cx="3500905" cy="3977082"/>
          </a:xfrm>
          <a:prstGeom prst="rect">
            <a:avLst/>
          </a:prstGeom>
        </p:spPr>
      </p:pic>
    </p:spTree>
    <p:extLst>
      <p:ext uri="{BB962C8B-B14F-4D97-AF65-F5344CB8AC3E}">
        <p14:creationId xmlns:p14="http://schemas.microsoft.com/office/powerpoint/2010/main" val="3006150200"/>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81025"/>
            <a:ext cx="10058400" cy="5591175"/>
          </a:xfrm>
        </p:spPr>
        <p:txBody>
          <a:bodyPr/>
          <a:lstStyle/>
          <a:p>
            <a:pPr marL="0" indent="0">
              <a:buNone/>
            </a:pPr>
            <a:r>
              <a:rPr lang="en-IN" dirty="0" smtClean="0"/>
              <a:t>Having frequent disruptions when moving from one page to another doesn’t promote a better buyer experience. And we can see that the highest votes were for Amazon, </a:t>
            </a:r>
            <a:r>
              <a:rPr lang="en-IN" dirty="0" err="1" smtClean="0"/>
              <a:t>Myntra</a:t>
            </a:r>
            <a:r>
              <a:rPr lang="en-IN" dirty="0" smtClean="0"/>
              <a:t> and </a:t>
            </a:r>
            <a:r>
              <a:rPr lang="en-IN" dirty="0" err="1" smtClean="0"/>
              <a:t>Snapdeal</a:t>
            </a:r>
            <a:r>
              <a:rPr lang="en-IN" dirty="0" smtClean="0"/>
              <a: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577" y="1498186"/>
            <a:ext cx="3777023" cy="4347402"/>
          </a:xfrm>
          <a:prstGeom prst="rect">
            <a:avLst/>
          </a:prstGeom>
        </p:spPr>
      </p:pic>
    </p:spTree>
    <p:extLst>
      <p:ext uri="{BB962C8B-B14F-4D97-AF65-F5344CB8AC3E}">
        <p14:creationId xmlns:p14="http://schemas.microsoft.com/office/powerpoint/2010/main" val="2537640476"/>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19125"/>
            <a:ext cx="10058400" cy="5553075"/>
          </a:xfrm>
        </p:spPr>
        <p:txBody>
          <a:bodyPr/>
          <a:lstStyle/>
          <a:p>
            <a:pPr marL="0" indent="0">
              <a:buNone/>
            </a:pPr>
            <a:r>
              <a:rPr lang="en-IN" dirty="0" smtClean="0"/>
              <a:t>Although Amazon was the highest voted website for having frequent disruption. They have fixed it and most of the buyers believe they are as efficient as before when compared to other sites</a:t>
            </a:r>
          </a:p>
          <a:p>
            <a:pPr marL="0" indent="0">
              <a:buNone/>
            </a:pPr>
            <a:endParaRPr lang="en-I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310" y="1433073"/>
            <a:ext cx="3691289" cy="4612368"/>
          </a:xfrm>
          <a:prstGeom prst="rect">
            <a:avLst/>
          </a:prstGeom>
        </p:spPr>
      </p:pic>
    </p:spTree>
    <p:extLst>
      <p:ext uri="{BB962C8B-B14F-4D97-AF65-F5344CB8AC3E}">
        <p14:creationId xmlns:p14="http://schemas.microsoft.com/office/powerpoint/2010/main" val="1850458826"/>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Honouring the Assumption</a:t>
            </a:r>
            <a:endParaRPr lang="en-IN" dirty="0"/>
          </a:p>
        </p:txBody>
      </p:sp>
      <p:sp>
        <p:nvSpPr>
          <p:cNvPr id="3" name="Content Placeholder 2"/>
          <p:cNvSpPr>
            <a:spLocks noGrp="1"/>
          </p:cNvSpPr>
          <p:nvPr>
            <p:ph idx="1"/>
          </p:nvPr>
        </p:nvSpPr>
        <p:spPr/>
        <p:txBody>
          <a:bodyPr/>
          <a:lstStyle/>
          <a:p>
            <a:r>
              <a:rPr lang="en-IN" dirty="0" smtClean="0"/>
              <a:t>Initially we assumed that customers recommend e-commerce websites to their friends, if they are satisfied with the service and they are frequently using the websites for online shopping.</a:t>
            </a:r>
          </a:p>
          <a:p>
            <a:r>
              <a:rPr lang="en-IN" dirty="0" smtClean="0"/>
              <a:t>In order to prove that the customer expectations on a e-commerce website should  influence the websites they recommend to their friends.</a:t>
            </a:r>
          </a:p>
          <a:p>
            <a:r>
              <a:rPr lang="en-IN" dirty="0" smtClean="0"/>
              <a:t>This implies that the websites recommended to their friends should meet the customer expectation and it is highly likely to be re-visited by the buyers for future purchases.</a:t>
            </a:r>
          </a:p>
          <a:p>
            <a:r>
              <a:rPr lang="en-IN" dirty="0" smtClean="0"/>
              <a:t>This hypothesis proves that the buyer who recommends a e-commerce site to a friend is the retained buyer of the respective e-commerce companies.</a:t>
            </a:r>
            <a:endParaRPr lang="en-IN" dirty="0"/>
          </a:p>
        </p:txBody>
      </p:sp>
    </p:spTree>
    <p:extLst>
      <p:ext uri="{BB962C8B-B14F-4D97-AF65-F5344CB8AC3E}">
        <p14:creationId xmlns:p14="http://schemas.microsoft.com/office/powerpoint/2010/main" val="1241230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85800"/>
            <a:ext cx="10058400" cy="5486400"/>
          </a:xfrm>
        </p:spPr>
        <p:txBody>
          <a:bodyPr/>
          <a:lstStyle/>
          <a:p>
            <a:r>
              <a:rPr lang="en-IN" dirty="0" smtClean="0"/>
              <a:t>Here in order to prove the correlation between the customer expectation and the website recommendation to a friend, we have used chi-squared test</a:t>
            </a:r>
          </a:p>
          <a:p>
            <a:r>
              <a:rPr lang="en-IN" dirty="0" smtClean="0"/>
              <a:t>The alpha value assumed was 0.05 (5%) and we have to find the p-value for each customer expectation variables</a:t>
            </a:r>
          </a:p>
          <a:p>
            <a:r>
              <a:rPr lang="en-IN" dirty="0" smtClean="0"/>
              <a:t>Null Hypothesis (</a:t>
            </a:r>
            <a:r>
              <a:rPr lang="en-IN" dirty="0" err="1" smtClean="0"/>
              <a:t>Ho</a:t>
            </a:r>
            <a:r>
              <a:rPr lang="en-IN" dirty="0" smtClean="0"/>
              <a:t>) was that the customer expectation variable has no relation with the </a:t>
            </a:r>
            <a:r>
              <a:rPr lang="en-US" dirty="0"/>
              <a:t>website recommendation to a </a:t>
            </a:r>
            <a:r>
              <a:rPr lang="en-US" dirty="0" smtClean="0"/>
              <a:t>friend (p &gt; alpha)</a:t>
            </a:r>
          </a:p>
          <a:p>
            <a:r>
              <a:rPr lang="en-US" dirty="0" smtClean="0"/>
              <a:t>Alternate Hypothesis (Ha) was </a:t>
            </a:r>
            <a:r>
              <a:rPr lang="en-US" dirty="0"/>
              <a:t>that the customer expectation variable </a:t>
            </a:r>
            <a:r>
              <a:rPr lang="en-US" dirty="0" smtClean="0"/>
              <a:t>influences the </a:t>
            </a:r>
            <a:r>
              <a:rPr lang="en-US" dirty="0"/>
              <a:t>website recommendation to a friend (p </a:t>
            </a:r>
            <a:r>
              <a:rPr lang="en-US" dirty="0" smtClean="0"/>
              <a:t>&lt; alpha)</a:t>
            </a:r>
            <a:endParaRPr lang="en-US" dirty="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347787" y="3667125"/>
            <a:ext cx="3171825" cy="2114550"/>
          </a:xfrm>
          <a:prstGeom prst="rect">
            <a:avLst/>
          </a:prstGeom>
        </p:spPr>
      </p:pic>
      <p:pic>
        <p:nvPicPr>
          <p:cNvPr id="5" name="Picture 4"/>
          <p:cNvPicPr>
            <a:picLocks noChangeAspect="1"/>
          </p:cNvPicPr>
          <p:nvPr/>
        </p:nvPicPr>
        <p:blipFill>
          <a:blip r:embed="rId3"/>
          <a:stretch>
            <a:fillRect/>
          </a:stretch>
        </p:blipFill>
        <p:spPr>
          <a:xfrm>
            <a:off x="4797551" y="3667125"/>
            <a:ext cx="5813299" cy="1685925"/>
          </a:xfrm>
          <a:prstGeom prst="rect">
            <a:avLst/>
          </a:prstGeom>
        </p:spPr>
      </p:pic>
    </p:spTree>
    <p:extLst>
      <p:ext uri="{BB962C8B-B14F-4D97-AF65-F5344CB8AC3E}">
        <p14:creationId xmlns:p14="http://schemas.microsoft.com/office/powerpoint/2010/main" val="1575759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504825"/>
            <a:ext cx="10058400" cy="5667375"/>
          </a:xfrm>
        </p:spPr>
        <p:txBody>
          <a:bodyPr>
            <a:normAutofit/>
          </a:bodyPr>
          <a:lstStyle/>
          <a:p>
            <a:pPr marL="0" indent="0">
              <a:buNone/>
            </a:pPr>
            <a:r>
              <a:rPr lang="en-IN" sz="1600" dirty="0" smtClean="0"/>
              <a:t>Using the chi-squared test (between two categorical variable) we found that all the major customer expectation on a e-commerce companies were influencing the “buyer recommending a e-commerce website to a friend” (p value was less than ‘alpha’ for all the major customer expectation variables with </a:t>
            </a:r>
            <a:r>
              <a:rPr lang="en-US" sz="1600" dirty="0"/>
              <a:t>“buyer recommending a e-commerce website to a friend” </a:t>
            </a:r>
            <a:r>
              <a:rPr lang="en-US" sz="1600" dirty="0" smtClean="0"/>
              <a:t>)</a:t>
            </a:r>
            <a:endParaRPr lang="en-IN" sz="16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450" y="1424474"/>
            <a:ext cx="3305175" cy="44518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053" y="1424473"/>
            <a:ext cx="4287991" cy="4376251"/>
          </a:xfrm>
          <a:prstGeom prst="rect">
            <a:avLst/>
          </a:prstGeom>
        </p:spPr>
      </p:pic>
    </p:spTree>
    <p:extLst>
      <p:ext uri="{BB962C8B-B14F-4D97-AF65-F5344CB8AC3E}">
        <p14:creationId xmlns:p14="http://schemas.microsoft.com/office/powerpoint/2010/main" val="757071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a:bodyPr>
          <a:lstStyle/>
          <a:p>
            <a:r>
              <a:rPr lang="en-US" dirty="0" smtClean="0"/>
              <a:t>As per our analysis</a:t>
            </a:r>
            <a:r>
              <a:rPr lang="en-US" dirty="0"/>
              <a:t>, I can say that the companies with highest retention and customer satisfaction rates are Amazon.in and Flipkart.com because their positives are line </a:t>
            </a:r>
            <a:r>
              <a:rPr lang="en-US" dirty="0" smtClean="0"/>
              <a:t>with </a:t>
            </a:r>
            <a:r>
              <a:rPr lang="en-US" dirty="0"/>
              <a:t>the buyer preferences and they are most likely to use </a:t>
            </a:r>
            <a:r>
              <a:rPr lang="en-US" dirty="0" smtClean="0"/>
              <a:t>these </a:t>
            </a:r>
            <a:r>
              <a:rPr lang="en-US" dirty="0"/>
              <a:t>websites for purchases in future</a:t>
            </a:r>
            <a:r>
              <a:rPr lang="en-US" dirty="0" smtClean="0"/>
              <a:t>.</a:t>
            </a:r>
            <a:endParaRPr lang="en-US" dirty="0"/>
          </a:p>
          <a:p>
            <a:r>
              <a:rPr lang="en-US" dirty="0"/>
              <a:t>The company with moderate retention rate is </a:t>
            </a:r>
            <a:r>
              <a:rPr lang="en-US" dirty="0" smtClean="0"/>
              <a:t>Myntra.com</a:t>
            </a:r>
            <a:endParaRPr lang="en-US" dirty="0"/>
          </a:p>
          <a:p>
            <a:r>
              <a:rPr lang="en-US" dirty="0"/>
              <a:t>Further, the company with very low retention rate and customer satisfaction is with </a:t>
            </a:r>
            <a:r>
              <a:rPr lang="en-US" dirty="0" err="1"/>
              <a:t>Paytm</a:t>
            </a:r>
            <a:r>
              <a:rPr lang="en-US" dirty="0"/>
              <a:t> and </a:t>
            </a:r>
            <a:r>
              <a:rPr lang="en-US" dirty="0" err="1"/>
              <a:t>Snapdeal</a:t>
            </a:r>
            <a:r>
              <a:rPr lang="en-US" dirty="0"/>
              <a:t> because most of the factors are not in line with the customer preferences and they are less likely to use this website again for online purchases</a:t>
            </a:r>
            <a:r>
              <a:rPr lang="en-US" dirty="0" smtClean="0"/>
              <a:t>.</a:t>
            </a:r>
            <a:endParaRPr lang="en-US" dirty="0"/>
          </a:p>
          <a:p>
            <a:r>
              <a:rPr lang="en-US" dirty="0"/>
              <a:t>Customer satisfaction plays a major role in retention, A company should first understand what customers expects while purchasing online (e-commerce) and build a better buying experience which will </a:t>
            </a:r>
            <a:r>
              <a:rPr lang="en-US" dirty="0" smtClean="0"/>
              <a:t>in turn </a:t>
            </a:r>
            <a:r>
              <a:rPr lang="en-US" dirty="0"/>
              <a:t>retain the customer. An unforgettable experience is what drivers customers to buy again and again.</a:t>
            </a:r>
          </a:p>
          <a:p>
            <a:endParaRPr lang="en-US" dirty="0"/>
          </a:p>
          <a:p>
            <a:endParaRPr lang="en-IN" dirty="0"/>
          </a:p>
        </p:txBody>
      </p:sp>
    </p:spTree>
    <p:extLst>
      <p:ext uri="{BB962C8B-B14F-4D97-AF65-F5344CB8AC3E}">
        <p14:creationId xmlns:p14="http://schemas.microsoft.com/office/powerpoint/2010/main" val="1846307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733425"/>
            <a:ext cx="10058400" cy="5438775"/>
          </a:xfrm>
        </p:spPr>
        <p:txBody>
          <a:bodyPr>
            <a:normAutofit fontScale="85000" lnSpcReduction="20000"/>
          </a:bodyPr>
          <a:lstStyle/>
          <a:p>
            <a:pPr marL="0" indent="0">
              <a:buNone/>
            </a:pPr>
            <a:r>
              <a:rPr lang="en-US" dirty="0"/>
              <a:t>The main factors that drives customer satisfaction are</a:t>
            </a:r>
            <a:r>
              <a:rPr lang="en-US" dirty="0" smtClean="0"/>
              <a:t>.</a:t>
            </a:r>
            <a:endParaRPr lang="en-US" dirty="0"/>
          </a:p>
          <a:p>
            <a:r>
              <a:rPr lang="en-US" dirty="0"/>
              <a:t>    Easy to read and </a:t>
            </a:r>
            <a:r>
              <a:rPr lang="en-US" dirty="0" smtClean="0"/>
              <a:t>understandable content</a:t>
            </a:r>
          </a:p>
          <a:p>
            <a:r>
              <a:rPr lang="en-US" dirty="0" smtClean="0"/>
              <a:t>    Relevant </a:t>
            </a:r>
            <a:r>
              <a:rPr lang="en-US" dirty="0"/>
              <a:t>information on all the products</a:t>
            </a:r>
          </a:p>
          <a:p>
            <a:r>
              <a:rPr lang="en-US" dirty="0"/>
              <a:t>    Easier website design and navigation</a:t>
            </a:r>
          </a:p>
          <a:p>
            <a:r>
              <a:rPr lang="en-US" dirty="0"/>
              <a:t>    User friendly Interface</a:t>
            </a:r>
          </a:p>
          <a:p>
            <a:r>
              <a:rPr lang="en-US" dirty="0"/>
              <a:t>    Convenience in payment methods</a:t>
            </a:r>
          </a:p>
          <a:p>
            <a:r>
              <a:rPr lang="en-US" dirty="0"/>
              <a:t>    Trust and On time delivery.</a:t>
            </a:r>
          </a:p>
          <a:p>
            <a:r>
              <a:rPr lang="en-US" dirty="0"/>
              <a:t>    Better Customer Service</a:t>
            </a:r>
          </a:p>
          <a:p>
            <a:r>
              <a:rPr lang="en-US" dirty="0"/>
              <a:t>    Secure and offers complete privacy to their customers</a:t>
            </a:r>
          </a:p>
          <a:p>
            <a:r>
              <a:rPr lang="en-US" dirty="0"/>
              <a:t>    Discounts and Monetary Benefits</a:t>
            </a:r>
          </a:p>
          <a:p>
            <a:r>
              <a:rPr lang="en-US" dirty="0"/>
              <a:t>    Wide range of options and product selections</a:t>
            </a:r>
          </a:p>
          <a:p>
            <a:r>
              <a:rPr lang="en-US" dirty="0"/>
              <a:t>    Flexibility in their offers and services</a:t>
            </a:r>
          </a:p>
          <a:p>
            <a:r>
              <a:rPr lang="en-US" dirty="0"/>
              <a:t>    Return and Replacement policies</a:t>
            </a:r>
          </a:p>
          <a:p>
            <a:r>
              <a:rPr lang="en-US" dirty="0"/>
              <a:t>    Quality information on websites</a:t>
            </a:r>
          </a:p>
          <a:p>
            <a:r>
              <a:rPr lang="en-US" dirty="0"/>
              <a:t>    Website Quality</a:t>
            </a:r>
          </a:p>
          <a:p>
            <a:r>
              <a:rPr lang="en-US" dirty="0"/>
              <a:t>    Value for the money spent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825" y="1204912"/>
            <a:ext cx="3746500" cy="4495800"/>
          </a:xfrm>
          <a:prstGeom prst="rect">
            <a:avLst/>
          </a:prstGeom>
        </p:spPr>
      </p:pic>
    </p:spTree>
    <p:extLst>
      <p:ext uri="{BB962C8B-B14F-4D97-AF65-F5344CB8AC3E}">
        <p14:creationId xmlns:p14="http://schemas.microsoft.com/office/powerpoint/2010/main" val="1643386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846668"/>
          </a:xfrm>
        </p:spPr>
        <p:txBody>
          <a:bodyPr/>
          <a:lstStyle/>
          <a:p>
            <a:r>
              <a:rPr lang="en-IN" dirty="0" smtClean="0"/>
              <a:t>Introduction</a:t>
            </a:r>
            <a:endParaRPr lang="en-IN" dirty="0"/>
          </a:p>
        </p:txBody>
      </p:sp>
      <p:sp>
        <p:nvSpPr>
          <p:cNvPr id="3" name="Content Placeholder 2"/>
          <p:cNvSpPr>
            <a:spLocks noGrp="1"/>
          </p:cNvSpPr>
          <p:nvPr>
            <p:ph idx="1"/>
          </p:nvPr>
        </p:nvSpPr>
        <p:spPr>
          <a:xfrm>
            <a:off x="1295401" y="2057401"/>
            <a:ext cx="9601196" cy="3818468"/>
          </a:xfrm>
          <a:solidFill>
            <a:schemeClr val="bg1"/>
          </a:solidFill>
        </p:spPr>
        <p:txBody>
          <a:bodyPr>
            <a:normAutofit/>
          </a:bodyPr>
          <a:lstStyle/>
          <a:p>
            <a:pPr algn="just"/>
            <a:r>
              <a:rPr lang="en-IN" dirty="0" smtClean="0"/>
              <a:t>Through this slides we will be looking at the analysis made on the customer retention rate for Indian e-commerce companies</a:t>
            </a:r>
          </a:p>
          <a:p>
            <a:pPr marL="0" indent="0" algn="just">
              <a:buNone/>
            </a:pPr>
            <a:endParaRPr lang="en-IN" dirty="0"/>
          </a:p>
          <a:p>
            <a:pPr algn="just"/>
            <a:r>
              <a:rPr lang="en-IN" dirty="0" smtClean="0"/>
              <a:t>We will be analysing the retention rate with the help of a survey answered by e-commerce customers on online retail companies and the factors that influence their purchase decision</a:t>
            </a:r>
          </a:p>
          <a:p>
            <a:pPr marL="0" indent="0" algn="just">
              <a:buNone/>
            </a:pPr>
            <a:endParaRPr lang="en-IN" dirty="0" smtClean="0"/>
          </a:p>
          <a:p>
            <a:pPr algn="just"/>
            <a:r>
              <a:rPr lang="en-IN" dirty="0" smtClean="0"/>
              <a:t>We will also be looking at the expectations of the customer on a good e-commerce website</a:t>
            </a:r>
            <a:endParaRPr lang="en-IN" dirty="0"/>
          </a:p>
        </p:txBody>
      </p:sp>
    </p:spTree>
    <p:extLst>
      <p:ext uri="{BB962C8B-B14F-4D97-AF65-F5344CB8AC3E}">
        <p14:creationId xmlns:p14="http://schemas.microsoft.com/office/powerpoint/2010/main" val="387548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 and Scope for future </a:t>
            </a:r>
            <a:r>
              <a:rPr lang="en-US" dirty="0" smtClean="0"/>
              <a:t>work</a:t>
            </a:r>
            <a:endParaRPr lang="en-IN" dirty="0"/>
          </a:p>
        </p:txBody>
      </p:sp>
      <p:sp>
        <p:nvSpPr>
          <p:cNvPr id="3" name="Content Placeholder 2"/>
          <p:cNvSpPr>
            <a:spLocks noGrp="1"/>
          </p:cNvSpPr>
          <p:nvPr>
            <p:ph idx="1"/>
          </p:nvPr>
        </p:nvSpPr>
        <p:spPr/>
        <p:txBody>
          <a:bodyPr/>
          <a:lstStyle/>
          <a:p>
            <a:r>
              <a:rPr lang="en-IN" dirty="0" smtClean="0"/>
              <a:t>The data used to analyse the customer retention was very less</a:t>
            </a:r>
          </a:p>
          <a:p>
            <a:r>
              <a:rPr lang="en-IN" dirty="0" smtClean="0"/>
              <a:t>The answers towards the e-commerce sites were combination of two or more e-commerce sites, the survey answers should have been limited to maximum 2 websites in order to understand the retention rates better.</a:t>
            </a:r>
          </a:p>
          <a:p>
            <a:r>
              <a:rPr lang="en-IN" dirty="0" smtClean="0"/>
              <a:t>It would have been beneficial to include a question asking that “ Which website would you purchase from again?”</a:t>
            </a:r>
            <a:endParaRPr lang="en-IN" dirty="0"/>
          </a:p>
        </p:txBody>
      </p:sp>
    </p:spTree>
    <p:extLst>
      <p:ext uri="{BB962C8B-B14F-4D97-AF65-F5344CB8AC3E}">
        <p14:creationId xmlns:p14="http://schemas.microsoft.com/office/powerpoint/2010/main" val="1920465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14676" y="1581150"/>
            <a:ext cx="6352500" cy="3667125"/>
          </a:xfrm>
          <a:prstGeom prst="rect">
            <a:avLst/>
          </a:prstGeom>
        </p:spPr>
      </p:pic>
    </p:spTree>
    <p:extLst>
      <p:ext uri="{BB962C8B-B14F-4D97-AF65-F5344CB8AC3E}">
        <p14:creationId xmlns:p14="http://schemas.microsoft.com/office/powerpoint/2010/main" val="1076130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835827"/>
          </a:xfrm>
        </p:spPr>
        <p:txBody>
          <a:bodyPr>
            <a:normAutofit/>
          </a:bodyPr>
          <a:lstStyle/>
          <a:p>
            <a:r>
              <a:rPr lang="en-IN" dirty="0" smtClean="0"/>
              <a:t>What is customer retention ?</a:t>
            </a:r>
            <a:endParaRPr lang="en-IN" dirty="0"/>
          </a:p>
        </p:txBody>
      </p:sp>
      <p:sp>
        <p:nvSpPr>
          <p:cNvPr id="3" name="Content Placeholder 2"/>
          <p:cNvSpPr>
            <a:spLocks noGrp="1"/>
          </p:cNvSpPr>
          <p:nvPr>
            <p:ph idx="1"/>
          </p:nvPr>
        </p:nvSpPr>
        <p:spPr>
          <a:xfrm>
            <a:off x="685801" y="1752600"/>
            <a:ext cx="6591300" cy="4466085"/>
          </a:xfrm>
        </p:spPr>
        <p:txBody>
          <a:bodyPr/>
          <a:lstStyle/>
          <a:p>
            <a:r>
              <a:rPr lang="en-US" dirty="0"/>
              <a:t>Customer retention refers to the activities and actions companies and organizations take to reduce the number of customer defections. </a:t>
            </a:r>
            <a:endParaRPr lang="en-US" dirty="0" smtClean="0"/>
          </a:p>
          <a:p>
            <a:pPr marL="0" indent="0">
              <a:buNone/>
            </a:pPr>
            <a:endParaRPr lang="en-US" dirty="0" smtClean="0"/>
          </a:p>
          <a:p>
            <a:r>
              <a:rPr lang="en-US" dirty="0" smtClean="0"/>
              <a:t>The </a:t>
            </a:r>
            <a:r>
              <a:rPr lang="en-US" dirty="0"/>
              <a:t>goal of customer retention programs is to help companies retain as many customers as possible, often through customer loyalty and brand loyalty initiatives. </a:t>
            </a:r>
            <a:endParaRPr lang="en-US" dirty="0" smtClean="0"/>
          </a:p>
          <a:p>
            <a:pPr marL="0" indent="0">
              <a:buNone/>
            </a:pPr>
            <a:endParaRPr lang="en-US" dirty="0" smtClean="0"/>
          </a:p>
          <a:p>
            <a:r>
              <a:rPr lang="en-US" dirty="0" smtClean="0"/>
              <a:t>It </a:t>
            </a:r>
            <a:r>
              <a:rPr lang="en-US" dirty="0"/>
              <a:t>is important to remember that customer retention begins with the first contact a customer has with a company and continues throughout the entire lifetime of the relationship</a:t>
            </a:r>
            <a:r>
              <a:rPr lang="en-US" dirty="0" smtClean="0"/>
              <a: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101" y="1861567"/>
            <a:ext cx="3924301" cy="2796158"/>
          </a:xfrm>
          <a:prstGeom prst="rect">
            <a:avLst/>
          </a:prstGeom>
        </p:spPr>
      </p:pic>
    </p:spTree>
    <p:extLst>
      <p:ext uri="{BB962C8B-B14F-4D97-AF65-F5344CB8AC3E}">
        <p14:creationId xmlns:p14="http://schemas.microsoft.com/office/powerpoint/2010/main" val="3771695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Benefits of customer retention</a:t>
            </a:r>
            <a:endParaRPr lang="en-IN" dirty="0"/>
          </a:p>
        </p:txBody>
      </p:sp>
      <p:sp>
        <p:nvSpPr>
          <p:cNvPr id="3" name="Content Placeholder 2"/>
          <p:cNvSpPr>
            <a:spLocks noGrp="1"/>
          </p:cNvSpPr>
          <p:nvPr>
            <p:ph idx="1"/>
          </p:nvPr>
        </p:nvSpPr>
        <p:spPr/>
        <p:txBody>
          <a:bodyPr>
            <a:normAutofit/>
          </a:bodyPr>
          <a:lstStyle/>
          <a:p>
            <a:r>
              <a:rPr lang="en-US" dirty="0"/>
              <a:t>Retention is Cheaper than </a:t>
            </a:r>
            <a:r>
              <a:rPr lang="en-US" dirty="0" smtClean="0"/>
              <a:t>Acquisition</a:t>
            </a:r>
          </a:p>
          <a:p>
            <a:r>
              <a:rPr lang="en-US" dirty="0"/>
              <a:t>Loyal Customers are More </a:t>
            </a:r>
            <a:r>
              <a:rPr lang="en-US" dirty="0" smtClean="0"/>
              <a:t>Profitable</a:t>
            </a:r>
          </a:p>
          <a:p>
            <a:r>
              <a:rPr lang="en-US" dirty="0"/>
              <a:t>You’ll Earn More Word of Mouth </a:t>
            </a:r>
            <a:r>
              <a:rPr lang="en-US" dirty="0" smtClean="0"/>
              <a:t>Referrals</a:t>
            </a:r>
          </a:p>
          <a:p>
            <a:r>
              <a:rPr lang="en-US" dirty="0"/>
              <a:t>Customers Will Explore Your </a:t>
            </a:r>
            <a:r>
              <a:rPr lang="en-US" dirty="0" smtClean="0"/>
              <a:t>Brand</a:t>
            </a:r>
          </a:p>
          <a:p>
            <a:r>
              <a:rPr lang="en-US" dirty="0"/>
              <a:t>Loyal Customers are More </a:t>
            </a:r>
            <a:r>
              <a:rPr lang="en-US" dirty="0" smtClean="0"/>
              <a:t>Forgiving</a:t>
            </a:r>
          </a:p>
          <a:p>
            <a:r>
              <a:rPr lang="en-US" dirty="0"/>
              <a:t>Customers Will Welcome Your </a:t>
            </a:r>
            <a:r>
              <a:rPr lang="en-US" dirty="0" smtClean="0"/>
              <a:t>Marketing</a:t>
            </a:r>
          </a:p>
          <a:p>
            <a:r>
              <a:rPr lang="en-US" dirty="0"/>
              <a:t>You Earn Wiggle Room to Try New Things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275" y="1819275"/>
            <a:ext cx="4457700" cy="3343275"/>
          </a:xfrm>
          <a:prstGeom prst="rect">
            <a:avLst/>
          </a:prstGeom>
        </p:spPr>
      </p:pic>
    </p:spTree>
    <p:extLst>
      <p:ext uri="{BB962C8B-B14F-4D97-AF65-F5344CB8AC3E}">
        <p14:creationId xmlns:p14="http://schemas.microsoft.com/office/powerpoint/2010/main" val="1564805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and Assumptions</a:t>
            </a:r>
            <a:endParaRPr lang="en-IN" dirty="0"/>
          </a:p>
        </p:txBody>
      </p:sp>
      <p:sp>
        <p:nvSpPr>
          <p:cNvPr id="3" name="Content Placeholder 2"/>
          <p:cNvSpPr>
            <a:spLocks noGrp="1"/>
          </p:cNvSpPr>
          <p:nvPr>
            <p:ph idx="1"/>
          </p:nvPr>
        </p:nvSpPr>
        <p:spPr/>
        <p:txBody>
          <a:bodyPr>
            <a:normAutofit/>
          </a:bodyPr>
          <a:lstStyle/>
          <a:p>
            <a:r>
              <a:rPr lang="en-IN" dirty="0" smtClean="0"/>
              <a:t>The gathered data contains 269 surveyors and 47 answers from each one of them</a:t>
            </a:r>
          </a:p>
          <a:p>
            <a:r>
              <a:rPr lang="en-IN" dirty="0" smtClean="0"/>
              <a:t>We </a:t>
            </a:r>
            <a:r>
              <a:rPr lang="en-IN" dirty="0"/>
              <a:t>have asked </a:t>
            </a:r>
            <a:r>
              <a:rPr lang="en-IN" dirty="0" smtClean="0"/>
              <a:t>questions and recorded answers on 4 major categories.</a:t>
            </a:r>
          </a:p>
          <a:p>
            <a:pPr lvl="1"/>
            <a:r>
              <a:rPr lang="en-IN" dirty="0" smtClean="0"/>
              <a:t>The basic information of the population.</a:t>
            </a:r>
          </a:p>
          <a:p>
            <a:pPr lvl="1"/>
            <a:r>
              <a:rPr lang="en-IN" dirty="0" smtClean="0"/>
              <a:t>How was the online purchase made</a:t>
            </a:r>
          </a:p>
          <a:p>
            <a:pPr lvl="1"/>
            <a:r>
              <a:rPr lang="en-IN" dirty="0" smtClean="0"/>
              <a:t>Important factors for making purchase decision and drives satisfaction</a:t>
            </a:r>
          </a:p>
          <a:p>
            <a:pPr lvl="1"/>
            <a:r>
              <a:rPr lang="en-IN" dirty="0" smtClean="0"/>
              <a:t>Which e-commerce sites satisfies the above factors to make purchase decision and drives satisfaction</a:t>
            </a:r>
            <a:endParaRPr lang="en-IN" dirty="0"/>
          </a:p>
          <a:p>
            <a:r>
              <a:rPr lang="en-US" dirty="0" smtClean="0"/>
              <a:t>The Assumption for this analysis is that, </a:t>
            </a:r>
            <a:r>
              <a:rPr lang="en-US" dirty="0"/>
              <a:t>when we recommend something to a friend, </a:t>
            </a:r>
            <a:r>
              <a:rPr lang="en-US" dirty="0" smtClean="0"/>
              <a:t>it is most </a:t>
            </a:r>
            <a:r>
              <a:rPr lang="en-US" dirty="0"/>
              <a:t>likely </a:t>
            </a:r>
            <a:r>
              <a:rPr lang="en-US" dirty="0" smtClean="0"/>
              <a:t>that we </a:t>
            </a:r>
            <a:r>
              <a:rPr lang="en-US" dirty="0"/>
              <a:t>are using </a:t>
            </a:r>
            <a:r>
              <a:rPr lang="en-US" dirty="0" smtClean="0"/>
              <a:t>it, we will be using it in future </a:t>
            </a:r>
            <a:r>
              <a:rPr lang="en-US" dirty="0"/>
              <a:t>and we are </a:t>
            </a:r>
            <a:r>
              <a:rPr lang="en-US" dirty="0" smtClean="0"/>
              <a:t>satisfied </a:t>
            </a:r>
            <a:r>
              <a:rPr lang="en-US" dirty="0"/>
              <a:t>with </a:t>
            </a:r>
            <a:r>
              <a:rPr lang="en-US" dirty="0" smtClean="0"/>
              <a:t>the service/experience we’ve received.</a:t>
            </a:r>
            <a:endParaRPr lang="en-US" dirty="0"/>
          </a:p>
          <a:p>
            <a:pPr lvl="1"/>
            <a:endParaRPr lang="en-IN" dirty="0" smtClean="0"/>
          </a:p>
          <a:p>
            <a:pPr marL="274320" lvl="1" indent="0">
              <a:buNone/>
            </a:pPr>
            <a:r>
              <a:rPr lang="en-IN" dirty="0" smtClean="0"/>
              <a:t>	</a:t>
            </a:r>
          </a:p>
        </p:txBody>
      </p:sp>
    </p:spTree>
    <p:extLst>
      <p:ext uri="{BB962C8B-B14F-4D97-AF65-F5344CB8AC3E}">
        <p14:creationId xmlns:p14="http://schemas.microsoft.com/office/powerpoint/2010/main" val="3836132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06018"/>
          </a:xfrm>
        </p:spPr>
        <p:txBody>
          <a:bodyPr/>
          <a:lstStyle/>
          <a:p>
            <a:r>
              <a:rPr lang="en-IN" dirty="0" smtClean="0"/>
              <a:t>Analysis (Stats and Python)</a:t>
            </a:r>
            <a:endParaRPr lang="en-IN" dirty="0"/>
          </a:p>
        </p:txBody>
      </p:sp>
      <p:sp>
        <p:nvSpPr>
          <p:cNvPr id="3" name="Content Placeholder 2"/>
          <p:cNvSpPr>
            <a:spLocks noGrp="1"/>
          </p:cNvSpPr>
          <p:nvPr>
            <p:ph idx="1"/>
          </p:nvPr>
        </p:nvSpPr>
        <p:spPr>
          <a:xfrm>
            <a:off x="1069848" y="1390650"/>
            <a:ext cx="10058400" cy="4781550"/>
          </a:xfrm>
        </p:spPr>
        <p:txBody>
          <a:bodyPr/>
          <a:lstStyle/>
          <a:p>
            <a:r>
              <a:rPr lang="en-US" dirty="0"/>
              <a:t>The Analysis is for the Indian e-commerce websites and the survey was randomly made from the buyers of different </a:t>
            </a:r>
            <a:r>
              <a:rPr lang="en-US" dirty="0" smtClean="0"/>
              <a:t>cities of </a:t>
            </a:r>
            <a:r>
              <a:rPr lang="en-US" dirty="0"/>
              <a:t>India</a:t>
            </a:r>
            <a:r>
              <a:rPr lang="en-US" dirty="0" smtClean="0"/>
              <a:t>.</a:t>
            </a:r>
          </a:p>
          <a:p>
            <a:pPr algn="ct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510" y="2014187"/>
            <a:ext cx="6076751" cy="4091338"/>
          </a:xfrm>
          <a:prstGeom prst="rect">
            <a:avLst/>
          </a:prstGeom>
        </p:spPr>
      </p:pic>
    </p:spTree>
    <p:extLst>
      <p:ext uri="{BB962C8B-B14F-4D97-AF65-F5344CB8AC3E}">
        <p14:creationId xmlns:p14="http://schemas.microsoft.com/office/powerpoint/2010/main" val="309779533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38175"/>
            <a:ext cx="10058400" cy="5534025"/>
          </a:xfrm>
        </p:spPr>
        <p:txBody>
          <a:bodyPr/>
          <a:lstStyle/>
          <a:p>
            <a:r>
              <a:rPr lang="en-US" dirty="0"/>
              <a:t>The population data consists of surveys from both male and female buyers </a:t>
            </a:r>
            <a:r>
              <a:rPr lang="en-US" dirty="0" smtClean="0"/>
              <a:t>from all </a:t>
            </a:r>
            <a:r>
              <a:rPr lang="en-US" dirty="0"/>
              <a:t>age ranges, which is used to determine the factors that influence the customer retention rate</a:t>
            </a:r>
            <a:r>
              <a:rPr lang="en-US" dirty="0" smtClean="0"/>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173" y="1518875"/>
            <a:ext cx="6437810" cy="4653325"/>
          </a:xfrm>
          <a:prstGeom prst="rect">
            <a:avLst/>
          </a:prstGeom>
        </p:spPr>
      </p:pic>
    </p:spTree>
    <p:extLst>
      <p:ext uri="{BB962C8B-B14F-4D97-AF65-F5344CB8AC3E}">
        <p14:creationId xmlns:p14="http://schemas.microsoft.com/office/powerpoint/2010/main" val="395428028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85799"/>
            <a:ext cx="10058400" cy="5781675"/>
          </a:xfrm>
        </p:spPr>
        <p:txBody>
          <a:bodyPr>
            <a:normAutofit lnSpcReduction="10000"/>
          </a:bodyPr>
          <a:lstStyle/>
          <a:p>
            <a:pPr marL="0" indent="0">
              <a:buNone/>
            </a:pPr>
            <a:r>
              <a:rPr lang="en-IN" dirty="0" smtClean="0"/>
              <a:t>Here, we are comparing the buyer’s expectation in any e-commerce website (Online Shopping Platform) with the actual companies which meet their expectations.</a:t>
            </a:r>
          </a:p>
          <a:p>
            <a:r>
              <a:rPr lang="en-IN" dirty="0" smtClean="0"/>
              <a:t>It is important for the companies </a:t>
            </a:r>
            <a:r>
              <a:rPr lang="en-IN" dirty="0"/>
              <a:t>to display all relevant information on listed </a:t>
            </a:r>
            <a:r>
              <a:rPr lang="en-IN" dirty="0" smtClean="0"/>
              <a:t>products.</a:t>
            </a:r>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Most of the buyers believe Amazon and Flipkart provides this experience</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695" y="2132824"/>
            <a:ext cx="3940272" cy="36583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576" y="1737355"/>
            <a:ext cx="2681599" cy="4053845"/>
          </a:xfrm>
          <a:prstGeom prst="rect">
            <a:avLst/>
          </a:prstGeom>
        </p:spPr>
      </p:pic>
    </p:spTree>
    <p:extLst>
      <p:ext uri="{BB962C8B-B14F-4D97-AF65-F5344CB8AC3E}">
        <p14:creationId xmlns:p14="http://schemas.microsoft.com/office/powerpoint/2010/main" val="3062624553"/>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422</TotalTime>
  <Words>1650</Words>
  <Application>Microsoft Office PowerPoint</Application>
  <PresentationFormat>Widescreen</PresentationFormat>
  <Paragraphs>212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Rockwell</vt:lpstr>
      <vt:lpstr>Rockwell Condensed</vt:lpstr>
      <vt:lpstr>Wingdings</vt:lpstr>
      <vt:lpstr>Wood Type</vt:lpstr>
      <vt:lpstr>Customer Retention Analysis</vt:lpstr>
      <vt:lpstr>Contents</vt:lpstr>
      <vt:lpstr>Introduction</vt:lpstr>
      <vt:lpstr>What is customer retention ?</vt:lpstr>
      <vt:lpstr>Benefits of customer retention</vt:lpstr>
      <vt:lpstr>Data and Assumptions</vt:lpstr>
      <vt:lpstr>Analysis (Stats and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Honouring the Assumption</vt:lpstr>
      <vt:lpstr>PowerPoint Presentation</vt:lpstr>
      <vt:lpstr>PowerPoint Presentation</vt:lpstr>
      <vt:lpstr>conclusion</vt:lpstr>
      <vt:lpstr>PowerPoint Presentation</vt:lpstr>
      <vt:lpstr>Limitations and Scope for future 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Analysis</dc:title>
  <dc:creator>Windows User</dc:creator>
  <cp:lastModifiedBy>Krunal</cp:lastModifiedBy>
  <cp:revision>39</cp:revision>
  <dcterms:created xsi:type="dcterms:W3CDTF">2021-08-16T18:07:42Z</dcterms:created>
  <dcterms:modified xsi:type="dcterms:W3CDTF">2021-08-20T18:25:52Z</dcterms:modified>
</cp:coreProperties>
</file>